
<file path=[Content_Types].xml><?xml version="1.0" encoding="utf-8"?>
<Types xmlns="http://schemas.openxmlformats.org/package/2006/content-types">
  <Default Extension="enc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2" r:id="rId2"/>
    <p:sldId id="494" r:id="rId3"/>
    <p:sldId id="495" r:id="rId4"/>
    <p:sldId id="260" r:id="rId5"/>
    <p:sldId id="257" r:id="rId6"/>
    <p:sldId id="256" r:id="rId7"/>
    <p:sldId id="499" r:id="rId8"/>
    <p:sldId id="261" r:id="rId9"/>
    <p:sldId id="496" r:id="rId10"/>
    <p:sldId id="500" r:id="rId11"/>
    <p:sldId id="262" r:id="rId12"/>
    <p:sldId id="498" r:id="rId13"/>
    <p:sldId id="497" r:id="rId14"/>
    <p:sldId id="493" r:id="rId15"/>
    <p:sldId id="50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accent1"/>
        </a:solidFill>
        <a:ln w="12700" cap="flat" cmpd="sng" algn="ctr">
          <a:solidFill>
            <a:schemeClr val="accent1">
              <a:shade val="15000"/>
            </a:schemeClr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Distribuição das 112 bolsas CNPq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24-44B3-B196-9013767348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24-44B3-B196-90137673481F}"/>
              </c:ext>
            </c:extLst>
          </c:dPt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Mestrado</c:v>
                </c:pt>
                <c:pt idx="1">
                  <c:v>Doutorado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80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D-4104-8B67-C39C7A5E70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PPG atendidos por edital</a:t>
            </a:r>
            <a:endParaRPr lang="pt-BR" dirty="0"/>
          </a:p>
        </c:rich>
      </c:tx>
      <c:overlay val="0"/>
      <c:spPr>
        <a:solidFill>
          <a:schemeClr val="accent1"/>
        </a:solidFill>
        <a:ln w="12700" cap="flat" cmpd="sng" algn="ctr">
          <a:solidFill>
            <a:schemeClr val="accent1">
              <a:shade val="15000"/>
            </a:schemeClr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Qtd. PPG atendidos por edital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B-4810-AC4B-497944AF5B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B-4810-AC4B-497944AF5B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B-4810-AC4B-497944AF5B90}"/>
              </c:ext>
            </c:extLst>
          </c:dPt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Edital 69/22 - Doutorado</c:v>
                </c:pt>
                <c:pt idx="1">
                  <c:v>Edital 15/25 - Doutorado</c:v>
                </c:pt>
                <c:pt idx="2">
                  <c:v>Edital 06/25 - Mestrado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B-4810-AC4B-497944AF5B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A5A14-BE92-C0AE-287F-ABAF69837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08811A-4A7C-9892-2353-FB0EE318E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44E8AB-BD84-CD25-2685-46DD7E95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C7342-EDD0-DC4D-AF60-2BC5FFD1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C8AF32-B562-A56F-619A-FD528BCD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8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CB8CF-9E8D-3894-4D1B-2CC5EEF3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B2B890-BDC9-7218-DBC7-F77A73361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A74ACB-4A63-E56F-66DB-CDCA8805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3677B-8194-84D5-778B-A81B6F9B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38FC5F-B716-4671-181E-21168DD4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2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C91021-75F9-6B6E-0819-1B112F2ED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554B3E-22C5-C34F-0537-8C13C8C8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B187DB-D5BF-BAD8-70B2-C83CDC16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55989-7F15-45BF-C76C-04F341B3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47BE45-2773-B670-06C8-BF89AAB5E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5331F-9443-8682-194A-BD7BCA66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F3ABA-FC02-E398-7E1D-4ABA33CB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CE727-4A40-5A2C-340E-D8EAF35A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6B4BF5-9FAF-9619-A921-ADADC961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4F1AFA-1FF5-2B00-E303-6D037EFC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8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E032A-6F36-853D-9516-02FD7AE6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2F192D-E15A-6328-EF62-AD2282FA9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08C255-C131-FD1C-4C05-825EBF9E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2293CA-AEA3-A45C-318A-A2B8FDE7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CE5DA-221B-89B2-0646-DC9DF681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43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C4620-48F0-A50F-6838-4A4C3BA8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2502D6-B5C3-2078-9631-D8983B105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1FA08F-5E22-AFE7-ECFA-991347C13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C8370C-C8E4-69B0-0406-7FAA4609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A4F4DF-A143-C5BF-4549-EA6D5833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FD2013-F6BF-D8D3-6069-F9C39973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66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6ABCE-61AE-F9EE-4536-4E9B728B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48829E-A23F-5161-C520-3BF634E3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2709DC-08E4-6AA5-69D4-DDC1C24C8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E80797-0B2B-017F-92DE-1C5EFD26D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412CEE-068D-93C7-C97B-6AADE0AC3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8D0D6E-A1BA-110F-00F7-9571F9FC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F9C1B4-B9EB-1C58-4F14-829AB8B4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FBD8A3-4394-21CD-5350-6EB79F1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8A9DF-4BA5-6BB3-7CC0-E853C7F9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80FEEB-9877-10DB-7796-FBB26DCC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F947D8-0F1F-EE79-A1EB-95057A01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4F20C0-4668-346E-0D43-8091192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76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C25A47-84E1-539C-53AE-75AE7F41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D21DBA-C1E6-8D96-E7DE-EFEC5A8E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148F82-471A-2AD2-745C-808090D5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36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9AEB8-C005-6293-74EC-17E5CC68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7B94E4-FEF5-CE0B-203A-6CB22374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ED20C2-5FC1-5F9C-2131-50F012A58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A18A6E-DA47-EC97-8DB9-B9385EA9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A9B30D-DF41-9B69-7005-7D2A77B3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C3380B-91A4-AF6E-2B6B-B5328B6C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8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AE62-3B8D-0354-3EC6-6E032739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C74527-CC61-423B-55D5-940B42B2E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A1D913-230C-0FF6-EC7D-886548CD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DC6446-AF40-9086-B2EE-F8DAFA04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9137DB-BFE6-5663-E17C-562C7C0D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A6A877-DCB9-69FF-4349-AA15A588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6D2CF6-E1A3-06A6-8536-46F0FBC6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B2543B-0304-F82E-ADCC-18AA2394A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64B3C1-66D1-D85A-84A3-3CE3A5251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26AC-8291-4425-B349-D6DF07C185A0}" type="datetimeFigureOut">
              <a:rPr lang="pt-BR" smtClean="0"/>
              <a:t>24/06/2026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231E7-E061-2338-99BC-751D78A50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F8D7BC-68FC-3587-7D33-761410EA3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152E-E64C-480B-80EB-6CBFCAB45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4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nc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.dpe.propesp@gmail.com" TargetMode="External"/><Relationship Id="rId2" Type="http://schemas.openxmlformats.org/officeDocument/2006/relationships/hyperlink" Target="mailto:dpe.propesp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nc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AD1A8FA-A554-C0BE-BFBA-69E2612EC6BC}"/>
              </a:ext>
            </a:extLst>
          </p:cNvPr>
          <p:cNvSpPr/>
          <p:nvPr/>
        </p:nvSpPr>
        <p:spPr>
          <a:xfrm>
            <a:off x="0" y="0"/>
            <a:ext cx="12192000" cy="1897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CF55E2-0EC5-63DB-9351-C4319422D245}"/>
              </a:ext>
            </a:extLst>
          </p:cNvPr>
          <p:cNvSpPr txBox="1"/>
          <p:nvPr/>
        </p:nvSpPr>
        <p:spPr>
          <a:xfrm>
            <a:off x="45719" y="2770487"/>
            <a:ext cx="1219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5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REUNIÃO EDITAIS BOLSA CNPq</a:t>
            </a:r>
            <a:endParaRPr kumimoji="0" lang="pt-BR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737F5E-5EF5-0327-4220-99ABBDBC1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3" t="31193" r="10271" b="31912"/>
          <a:stretch>
            <a:fillRect/>
          </a:stretch>
        </p:blipFill>
        <p:spPr>
          <a:xfrm>
            <a:off x="9949758" y="350874"/>
            <a:ext cx="2018090" cy="13928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064C361-5F44-E174-912E-742E973362AF}"/>
              </a:ext>
            </a:extLst>
          </p:cNvPr>
          <p:cNvSpPr txBox="1"/>
          <p:nvPr/>
        </p:nvSpPr>
        <p:spPr>
          <a:xfrm>
            <a:off x="-224152" y="463933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UNIVERSIDADE FEDERAL DO PARÁ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PRO-REITORIA DE PESQUISA E PÓS-GRADUAÇÃO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DIRETORIA DE PROGRAMAS ESTRATÉGICOS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C21DA6-BB70-9074-7F87-6D6138E28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956" y="-350513"/>
            <a:ext cx="2857143" cy="26761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AE4E8EC-446A-04CA-2FA6-DBE02227023A}"/>
              </a:ext>
            </a:extLst>
          </p:cNvPr>
          <p:cNvSpPr txBox="1"/>
          <p:nvPr/>
        </p:nvSpPr>
        <p:spPr>
          <a:xfrm>
            <a:off x="2662395" y="4654411"/>
            <a:ext cx="64189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Profa. Dra. Luiza Helena Meller da Silva</a:t>
            </a:r>
          </a:p>
          <a:p>
            <a:pPr algn="ctr">
              <a:defRPr/>
            </a:pPr>
            <a:r>
              <a:rPr lang="pt-BR" sz="25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Diretora de Programas Estratégicos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AA7B25A-4B75-9B49-7E89-871B0DDB2733}"/>
              </a:ext>
            </a:extLst>
          </p:cNvPr>
          <p:cNvSpPr/>
          <p:nvPr/>
        </p:nvSpPr>
        <p:spPr>
          <a:xfrm>
            <a:off x="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11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AC645-C17C-7A34-9BBE-1C8EB80ED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99B7D-03E6-0957-B5ED-864EE0FB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8976"/>
            <a:ext cx="121920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 </a:t>
            </a:r>
            <a:r>
              <a:rPr lang="pt-BR" b="1" dirty="0"/>
              <a:t>Modelos de Relatórios: </a:t>
            </a:r>
            <a:r>
              <a:rPr lang="pt-BR" b="1" dirty="0">
                <a:solidFill>
                  <a:schemeClr val="accent1"/>
                </a:solidFill>
              </a:rPr>
              <a:t>https://www.propesp.ufpa.br/capacitacao</a:t>
            </a:r>
          </a:p>
          <a:p>
            <a:pPr marL="0" indent="0" algn="just">
              <a:buNone/>
            </a:pPr>
            <a:endParaRPr lang="pt-BR" sz="11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Relatório Anual;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Relatório Final (utilizar modelo do relatório anual + prestação de contas da taxa de bancada, quando houver)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Relatório de cancelamento (prestação de contas da taxa de bancada, quando houver)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C87F24E-0322-3CCB-A82D-4A48FA973DA7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A57A43D-3766-C535-4025-417DC2ACA12C}"/>
              </a:ext>
            </a:extLst>
          </p:cNvPr>
          <p:cNvSpPr txBox="1">
            <a:spLocks/>
          </p:cNvSpPr>
          <p:nvPr/>
        </p:nvSpPr>
        <p:spPr>
          <a:xfrm>
            <a:off x="0" y="74776"/>
            <a:ext cx="12192000" cy="110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Relatórios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EB2A31-BC95-7B2C-BBFD-FB539A48DAF8}"/>
              </a:ext>
            </a:extLst>
          </p:cNvPr>
          <p:cNvSpPr txBox="1"/>
          <p:nvPr/>
        </p:nvSpPr>
        <p:spPr>
          <a:xfrm>
            <a:off x="512553" y="5953503"/>
            <a:ext cx="10770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b="1" dirty="0">
                <a:solidFill>
                  <a:srgbClr val="0070C0"/>
                </a:solidFill>
              </a:rPr>
              <a:t>🚨 DISPONIVEIS NO SITE DA PROPESP</a:t>
            </a:r>
          </a:p>
        </p:txBody>
      </p:sp>
    </p:spTree>
    <p:extLst>
      <p:ext uri="{BB962C8B-B14F-4D97-AF65-F5344CB8AC3E}">
        <p14:creationId xmlns:p14="http://schemas.microsoft.com/office/powerpoint/2010/main" val="357262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21CDF85-31D9-0664-F01E-722E391FC404}"/>
              </a:ext>
            </a:extLst>
          </p:cNvPr>
          <p:cNvSpPr txBox="1"/>
          <p:nvPr/>
        </p:nvSpPr>
        <p:spPr>
          <a:xfrm>
            <a:off x="0" y="1861284"/>
            <a:ext cx="1209423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/>
              <a:t>Para a manutenção das bolsas os PPG devem</a:t>
            </a:r>
            <a:r>
              <a:rPr lang="pt-BR" sz="2800" dirty="0"/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Encaminhar mensalmente por e-mail a situação do bolsista (até o dia 10 de cada mês);</a:t>
            </a:r>
          </a:p>
          <a:p>
            <a:pPr algn="just">
              <a:buNone/>
            </a:pPr>
            <a:r>
              <a:rPr lang="pt-BR" sz="28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Encaminhar o relatório anual via processo SIPAC (</a:t>
            </a:r>
            <a:r>
              <a:rPr lang="pt-BR" sz="2800" dirty="0" err="1"/>
              <a:t>cód</a:t>
            </a:r>
            <a:r>
              <a:rPr lang="pt-BR" sz="2800" dirty="0"/>
              <a:t> 11.72.13) referente as atividades desenvolvidas conforme plano de trabalho e de prestação de contas (quando aplicável);</a:t>
            </a:r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1A40FC6-693B-F0DF-4FAE-2D9ECE922C32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BB7B0E8-52C4-F307-C263-44FB1B38BF1B}"/>
              </a:ext>
            </a:extLst>
          </p:cNvPr>
          <p:cNvSpPr txBox="1">
            <a:spLocks/>
          </p:cNvSpPr>
          <p:nvPr/>
        </p:nvSpPr>
        <p:spPr>
          <a:xfrm>
            <a:off x="0" y="74776"/>
            <a:ext cx="12192000" cy="110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Procedimentos Operacionais - DPE</a:t>
            </a:r>
          </a:p>
        </p:txBody>
      </p:sp>
    </p:spTree>
    <p:extLst>
      <p:ext uri="{BB962C8B-B14F-4D97-AF65-F5344CB8AC3E}">
        <p14:creationId xmlns:p14="http://schemas.microsoft.com/office/powerpoint/2010/main" val="285244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21CDF85-31D9-0664-F01E-722E391FC404}"/>
              </a:ext>
            </a:extLst>
          </p:cNvPr>
          <p:cNvSpPr txBox="1"/>
          <p:nvPr/>
        </p:nvSpPr>
        <p:spPr>
          <a:xfrm>
            <a:off x="0" y="2042439"/>
            <a:ext cx="12192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/>
              <a:t>No caso de cancelamento, suspensão ou desligamento os PPG devem:</a:t>
            </a:r>
          </a:p>
          <a:p>
            <a:pPr algn="just">
              <a:buNone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Encaminhar relatório com as atividades desenvolvidas até o momento;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Justificativa para o desligamento;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Prestação de contas documentada quando aplicada.</a:t>
            </a:r>
            <a:endParaRPr lang="pt-BR" dirty="0"/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F1860A-B52E-5950-DC65-EB14953A0F94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9976DD3-5CA0-A066-5C72-7EE9E085E092}"/>
              </a:ext>
            </a:extLst>
          </p:cNvPr>
          <p:cNvSpPr txBox="1">
            <a:spLocks/>
          </p:cNvSpPr>
          <p:nvPr/>
        </p:nvSpPr>
        <p:spPr>
          <a:xfrm>
            <a:off x="0" y="74776"/>
            <a:ext cx="12192000" cy="110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Procedimentos Operacionais - DPE</a:t>
            </a:r>
          </a:p>
        </p:txBody>
      </p:sp>
    </p:spTree>
    <p:extLst>
      <p:ext uri="{BB962C8B-B14F-4D97-AF65-F5344CB8AC3E}">
        <p14:creationId xmlns:p14="http://schemas.microsoft.com/office/powerpoint/2010/main" val="227486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8B10712-DB6F-46D7-FDA3-05E88A42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69" y="1956919"/>
            <a:ext cx="10315755" cy="314824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21CDF85-31D9-0664-F01E-722E391FC404}"/>
              </a:ext>
            </a:extLst>
          </p:cNvPr>
          <p:cNvSpPr txBox="1"/>
          <p:nvPr/>
        </p:nvSpPr>
        <p:spPr>
          <a:xfrm>
            <a:off x="0" y="553943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1" dirty="0">
                <a:solidFill>
                  <a:srgbClr val="0070C0"/>
                </a:solidFill>
              </a:rPr>
              <a:t>🚨 O não encaminhamento, pelo PPG, da frequência (situação) mensal do bolsista e/ou do relatório técnico e da prestação de contas (quando aplicável), nos prazos estabelecidos, poderá acarretar o cancelamento da bolsa.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C120C7-DE1B-140C-7C9E-381762EE6E4D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BF7CF0C-93D8-9CD9-A44A-31E50F9E5216}"/>
              </a:ext>
            </a:extLst>
          </p:cNvPr>
          <p:cNvSpPr txBox="1">
            <a:spLocks/>
          </p:cNvSpPr>
          <p:nvPr/>
        </p:nvSpPr>
        <p:spPr>
          <a:xfrm>
            <a:off x="0" y="74776"/>
            <a:ext cx="12192000" cy="110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Cronograma de Envio dos relatórios anuais</a:t>
            </a:r>
          </a:p>
        </p:txBody>
      </p:sp>
    </p:spTree>
    <p:extLst>
      <p:ext uri="{BB962C8B-B14F-4D97-AF65-F5344CB8AC3E}">
        <p14:creationId xmlns:p14="http://schemas.microsoft.com/office/powerpoint/2010/main" val="408055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B3A2CF-CC4A-5AF9-3A90-A90A67A8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Email para envio da frequência/ situação do bolsista: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>
                <a:hlinkClick r:id="rId2"/>
              </a:rPr>
              <a:t>dpe.propesp@gmail.com</a:t>
            </a:r>
            <a:r>
              <a:rPr lang="pt-BR" dirty="0"/>
              <a:t>, </a:t>
            </a:r>
            <a:r>
              <a:rPr lang="pt-BR" dirty="0">
                <a:hlinkClick r:id="rId3"/>
              </a:rPr>
              <a:t>secretaria.dpe.propesp@gmail.com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pPr marL="0" indent="0">
              <a:buNone/>
            </a:pPr>
            <a:r>
              <a:rPr lang="pt-BR" dirty="0"/>
              <a:t>Relatório Anual via SIPAC: </a:t>
            </a:r>
            <a:r>
              <a:rPr lang="pt-BR" dirty="0" err="1">
                <a:solidFill>
                  <a:srgbClr val="0070C0"/>
                </a:solidFill>
              </a:rPr>
              <a:t>codigo</a:t>
            </a:r>
            <a:r>
              <a:rPr lang="pt-BR" dirty="0">
                <a:solidFill>
                  <a:srgbClr val="0070C0"/>
                </a:solidFill>
              </a:rPr>
              <a:t> 11.72.13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Modelo dos relatórios: </a:t>
            </a:r>
            <a:r>
              <a:rPr lang="pt-BR" b="1" dirty="0">
                <a:solidFill>
                  <a:schemeClr val="accent1"/>
                </a:solidFill>
              </a:rPr>
              <a:t>https://www.propesp.ufpa.br/capacitacao</a:t>
            </a:r>
          </a:p>
          <a:p>
            <a:pPr marL="0" indent="0" algn="just">
              <a:buNone/>
            </a:pPr>
            <a:endParaRPr lang="pt-BR" sz="1100" dirty="0"/>
          </a:p>
          <a:p>
            <a:pPr marL="0" indent="0">
              <a:buNone/>
            </a:pP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D5DEFC-8857-7D83-7DF9-133907EAFCD0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39E81BC-4A08-55D6-DF77-5358B88FAF17}"/>
              </a:ext>
            </a:extLst>
          </p:cNvPr>
          <p:cNvSpPr txBox="1">
            <a:spLocks/>
          </p:cNvSpPr>
          <p:nvPr/>
        </p:nvSpPr>
        <p:spPr>
          <a:xfrm>
            <a:off x="0" y="74776"/>
            <a:ext cx="12192000" cy="110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Contatos e procedimentos</a:t>
            </a:r>
          </a:p>
        </p:txBody>
      </p:sp>
    </p:spTree>
    <p:extLst>
      <p:ext uri="{BB962C8B-B14F-4D97-AF65-F5344CB8AC3E}">
        <p14:creationId xmlns:p14="http://schemas.microsoft.com/office/powerpoint/2010/main" val="127082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FDE29-4A66-1ADD-B037-C96668D89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114148E-6A77-C518-A850-B49BA24EE7E4}"/>
              </a:ext>
            </a:extLst>
          </p:cNvPr>
          <p:cNvSpPr/>
          <p:nvPr/>
        </p:nvSpPr>
        <p:spPr>
          <a:xfrm>
            <a:off x="0" y="0"/>
            <a:ext cx="12192000" cy="1897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89D131-2D77-2A5C-9D58-67C5FEB7E4C1}"/>
              </a:ext>
            </a:extLst>
          </p:cNvPr>
          <p:cNvSpPr txBox="1"/>
          <p:nvPr/>
        </p:nvSpPr>
        <p:spPr>
          <a:xfrm>
            <a:off x="0" y="3278142"/>
            <a:ext cx="1219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OBRIGADO</a:t>
            </a:r>
            <a:r>
              <a:rPr lang="pt-BR" sz="45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A TODOS PELA ATENÇÃO!</a:t>
            </a:r>
            <a:endParaRPr kumimoji="0" lang="pt-BR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9F2918-23A5-BAC4-44F7-D66E043A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3" t="31193" r="10271" b="31912"/>
          <a:stretch>
            <a:fillRect/>
          </a:stretch>
        </p:blipFill>
        <p:spPr>
          <a:xfrm>
            <a:off x="9949758" y="350874"/>
            <a:ext cx="2018090" cy="13928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382B87-53DE-BBB5-7F0E-410F205301ED}"/>
              </a:ext>
            </a:extLst>
          </p:cNvPr>
          <p:cNvSpPr txBox="1"/>
          <p:nvPr/>
        </p:nvSpPr>
        <p:spPr>
          <a:xfrm>
            <a:off x="-224152" y="463933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UNIVERSIDADE FEDERAL DO PARÁ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PRO-REITORIA DE PESQUISA E PÓS-GRADUAÇÃO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DIRETORIA DE PROGRAMAS ESTRATÉGICOS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56D807-D930-9BC7-6285-4E8C5865B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956" y="-350513"/>
            <a:ext cx="2857143" cy="26761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6757AE7-2C23-01DD-A0E6-0BBFA27B0370}"/>
              </a:ext>
            </a:extLst>
          </p:cNvPr>
          <p:cNvSpPr/>
          <p:nvPr/>
        </p:nvSpPr>
        <p:spPr>
          <a:xfrm>
            <a:off x="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37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53B24AE-19DD-6150-6AB2-BD8F7BECCB54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514F6A-B97E-1FA0-D71C-39B73D8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76"/>
            <a:ext cx="12192000" cy="1325563"/>
          </a:xfrm>
        </p:spPr>
        <p:txBody>
          <a:bodyPr/>
          <a:lstStyle/>
          <a:p>
            <a:pPr algn="ctr"/>
            <a:r>
              <a:rPr lang="pt-BR" b="1" dirty="0"/>
              <a:t>Histórico – Transição – Fluxo - CNPq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147217-6DF5-17D5-E871-6DA4AD4B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9" y="1670350"/>
            <a:ext cx="1174774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Bolsas para os PPG</a:t>
            </a:r>
          </a:p>
          <a:p>
            <a:pPr marL="0" indent="0">
              <a:buNone/>
            </a:pPr>
            <a:r>
              <a:rPr lang="pt-BR" dirty="0"/>
              <a:t>	Seleção e indicação pela Coordenação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b="1" dirty="0"/>
              <a:t>Editais Institucionais PIBPG (PROPESP: DPE, DPG) </a:t>
            </a:r>
          </a:p>
          <a:p>
            <a:pPr marL="0" indent="0">
              <a:buNone/>
            </a:pPr>
            <a:r>
              <a:rPr lang="pt-BR" dirty="0"/>
              <a:t>	Seleção dos candidatos pelo PPG </a:t>
            </a:r>
          </a:p>
          <a:p>
            <a:pPr marL="0" indent="0">
              <a:buNone/>
            </a:pPr>
            <a:r>
              <a:rPr lang="pt-BR" dirty="0"/>
              <a:t>	Indicação na plataforma pela PROPESP (até o dia 09 de cada mês)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🚨 </a:t>
            </a:r>
            <a:r>
              <a:rPr lang="pt-BR" b="1" dirty="0"/>
              <a:t>SELEÇÃO DE PPG CANDIDATOS  EM FUNÇÃO DO PERFIL DO PROJETO SUBMETIDO (POLÍTICAS INSTITUCIONAIS)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137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5BADF2D-436A-0640-53AD-C0C1E3040513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514F6A-B97E-1FA0-D71C-39B73D83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554"/>
            <a:ext cx="12192000" cy="1325563"/>
          </a:xfrm>
        </p:spPr>
        <p:txBody>
          <a:bodyPr/>
          <a:lstStyle/>
          <a:p>
            <a:pPr algn="ctr"/>
            <a:r>
              <a:rPr lang="pt-BR" b="1" dirty="0"/>
              <a:t>Histórico – Transição – Fluxo - CNPq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147217-6DF5-17D5-E871-6DA4AD4B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156447"/>
            <a:ext cx="10362016" cy="486600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pt-BR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6000" b="1" dirty="0"/>
              <a:t>Principais Mudanças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6000" dirty="0"/>
              <a:t>Discente (matriculado no início do curso)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6000" dirty="0"/>
              <a:t>Indicação 24 meses / 48 meses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6000" dirty="0"/>
              <a:t>Dedicação exclusiva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6000" dirty="0"/>
              <a:t>Sem substituição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6000" dirty="0"/>
              <a:t>Bolsas de doutorado com taxa de bancada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6000" dirty="0"/>
              <a:t>Renovação anual</a:t>
            </a:r>
          </a:p>
          <a:p>
            <a:pPr marL="0" indent="0">
              <a:lnSpc>
                <a:spcPct val="200000"/>
              </a:lnSpc>
              <a:buNone/>
            </a:pPr>
            <a:endParaRPr lang="pt-BR" sz="46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63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4FB1AD7-5A66-D430-ADE0-00369C0E6DE5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806765-65DF-AD92-DD95-967C5F8B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76"/>
            <a:ext cx="12192000" cy="1325563"/>
          </a:xfrm>
        </p:spPr>
        <p:txBody>
          <a:bodyPr/>
          <a:lstStyle/>
          <a:p>
            <a:pPr algn="ctr"/>
            <a:r>
              <a:rPr lang="pt-BR" b="1" dirty="0"/>
              <a:t>Editais vinculados a DPE/PROPESP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DFA8A3-7103-4486-C1DD-1CE63E687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47" y="1871933"/>
            <a:ext cx="7445188" cy="4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2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EB10CDD-50B8-828F-8C37-36F66125B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175456"/>
              </p:ext>
            </p:extLst>
          </p:nvPr>
        </p:nvGraphicFramePr>
        <p:xfrm>
          <a:off x="0" y="1975451"/>
          <a:ext cx="4877759" cy="379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25EAE031-6258-BC75-4335-22E190A171E1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8B4F1B-8E5C-6AF4-1464-0ACFB1B1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76"/>
            <a:ext cx="12192000" cy="1325563"/>
          </a:xfrm>
        </p:spPr>
        <p:txBody>
          <a:bodyPr/>
          <a:lstStyle/>
          <a:p>
            <a:pPr algn="ctr"/>
            <a:r>
              <a:rPr lang="pt-BR" b="1" dirty="0"/>
              <a:t>Informações sobre as bolsas CNPq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ED7BDD2-514E-1FA0-7AB1-55BF78DAD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180334"/>
              </p:ext>
            </p:extLst>
          </p:nvPr>
        </p:nvGraphicFramePr>
        <p:xfrm>
          <a:off x="5344543" y="1992703"/>
          <a:ext cx="6361502" cy="438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59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0D542EB-E11E-E338-4FC4-889CC12ACADC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275583B-97DF-2684-7463-D6D798687166}"/>
              </a:ext>
            </a:extLst>
          </p:cNvPr>
          <p:cNvSpPr txBox="1">
            <a:spLocks/>
          </p:cNvSpPr>
          <p:nvPr/>
        </p:nvSpPr>
        <p:spPr>
          <a:xfrm>
            <a:off x="0" y="74777"/>
            <a:ext cx="12192000" cy="1029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Informações sobre as bolsas CNPq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7530857-83DC-22FF-33A3-EB0E6351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16006"/>
              </p:ext>
            </p:extLst>
          </p:nvPr>
        </p:nvGraphicFramePr>
        <p:xfrm>
          <a:off x="776377" y="2743200"/>
          <a:ext cx="4218317" cy="1854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004">
                  <a:extLst>
                    <a:ext uri="{9D8B030D-6E8A-4147-A177-3AD203B41FA5}">
                      <a16:colId xmlns:a16="http://schemas.microsoft.com/office/drawing/2014/main" val="4289757591"/>
                    </a:ext>
                  </a:extLst>
                </a:gridCol>
                <a:gridCol w="2830696">
                  <a:extLst>
                    <a:ext uri="{9D8B030D-6E8A-4147-A177-3AD203B41FA5}">
                      <a16:colId xmlns:a16="http://schemas.microsoft.com/office/drawing/2014/main" val="1060307846"/>
                    </a:ext>
                  </a:extLst>
                </a:gridCol>
                <a:gridCol w="602617">
                  <a:extLst>
                    <a:ext uri="{9D8B030D-6E8A-4147-A177-3AD203B41FA5}">
                      <a16:colId xmlns:a16="http://schemas.microsoft.com/office/drawing/2014/main" val="2717956140"/>
                    </a:ext>
                  </a:extLst>
                </a:gridCol>
              </a:tblGrid>
              <a:tr h="478589"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EDITAL 69/2022 - DOUTORADO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Ciências Farmacêuticas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430166"/>
                  </a:ext>
                </a:extLst>
              </a:tr>
              <a:tr h="23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Ciências Politicas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3589094"/>
                  </a:ext>
                </a:extLst>
              </a:tr>
              <a:tr h="3357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Currículo e Gestão da Educação Básica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1167840"/>
                  </a:ext>
                </a:extLst>
              </a:tr>
              <a:tr h="3357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Engenharia Química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1826529"/>
                  </a:ext>
                </a:extLst>
              </a:tr>
              <a:tr h="4731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Ciência da Informação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91059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68746F4-470B-8459-A9EC-71510A520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17699"/>
              </p:ext>
            </p:extLst>
          </p:nvPr>
        </p:nvGraphicFramePr>
        <p:xfrm>
          <a:off x="6228272" y="2186940"/>
          <a:ext cx="4527712" cy="3487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186">
                  <a:extLst>
                    <a:ext uri="{9D8B030D-6E8A-4147-A177-3AD203B41FA5}">
                      <a16:colId xmlns:a16="http://schemas.microsoft.com/office/drawing/2014/main" val="1457325390"/>
                    </a:ext>
                  </a:extLst>
                </a:gridCol>
                <a:gridCol w="2913710">
                  <a:extLst>
                    <a:ext uri="{9D8B030D-6E8A-4147-A177-3AD203B41FA5}">
                      <a16:colId xmlns:a16="http://schemas.microsoft.com/office/drawing/2014/main" val="1104692636"/>
                    </a:ext>
                  </a:extLst>
                </a:gridCol>
                <a:gridCol w="646816">
                  <a:extLst>
                    <a:ext uri="{9D8B030D-6E8A-4147-A177-3AD203B41FA5}">
                      <a16:colId xmlns:a16="http://schemas.microsoft.com/office/drawing/2014/main" val="779836696"/>
                    </a:ext>
                  </a:extLst>
                </a:gridCol>
              </a:tblGrid>
              <a:tr h="267484"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EDITAL 15/2025 - DOUTORADO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2605037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BIONORTE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38413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ANIMAL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6269306"/>
                  </a:ext>
                </a:extLst>
              </a:tr>
              <a:tr h="26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DOENÇAS TROPICAOS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1159189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ECOLOGIA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2347852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 AQUATICA E PESCA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5591851"/>
                  </a:ext>
                </a:extLst>
              </a:tr>
              <a:tr h="26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 ELETRICA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1457758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 MECANICA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2365248"/>
                  </a:ext>
                </a:extLst>
              </a:tr>
              <a:tr h="26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FARMACOLOGIA E BIOQUÍMICA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4751788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1750107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INOVAÇÃO FARMACEUTICA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8509390"/>
                  </a:ext>
                </a:extLst>
              </a:tr>
              <a:tr h="26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NEUROCIENCIA E COMPORTAMENTO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9591885"/>
                  </a:ext>
                </a:extLst>
              </a:tr>
              <a:tr h="2674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ONCOLOGIA E CIENCIAS MÉDICAS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1618874"/>
                  </a:ext>
                </a:extLst>
              </a:tr>
              <a:tr h="2353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REPRODUÇÃO ANIMAL NA AMAZONIA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858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62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AA37-69AA-26C9-B320-B9A64FB6F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8F09D8-5521-3131-C4FA-E949EC6E42C1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381F27-CD48-4218-281C-9EDA186DB123}"/>
              </a:ext>
            </a:extLst>
          </p:cNvPr>
          <p:cNvSpPr txBox="1">
            <a:spLocks/>
          </p:cNvSpPr>
          <p:nvPr/>
        </p:nvSpPr>
        <p:spPr>
          <a:xfrm>
            <a:off x="0" y="74776"/>
            <a:ext cx="12192000" cy="1048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Informações sobre as bolsas CNPq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BEA0480-0E9B-C723-1B31-254D61AB8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91411"/>
              </p:ext>
            </p:extLst>
          </p:nvPr>
        </p:nvGraphicFramePr>
        <p:xfrm>
          <a:off x="584200" y="2106194"/>
          <a:ext cx="5511800" cy="3629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89382784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23034669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0132407"/>
                    </a:ext>
                  </a:extLst>
                </a:gridCol>
              </a:tblGrid>
              <a:tr h="190500">
                <a:tc rowSpan="1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EDITAL 06/2025 - MESTRADO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AGRICULTURAS AMAZÔNICAS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170633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ANTROPOLOGIA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6582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ARQUITETURA E URBANISMO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26171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BIODIVERSIDADE E CONSERVACAO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11279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CIDADES, TERRITÓRIOS, IDENTIDADES E EDUCAÇÃO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588865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CIENCIA DA COMPUTACAO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518572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CIÊNCIA E ENGENHARIA DE MATERIAIS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7458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CIÊNCIA E TECNOLOGIA DE ALIMENTOS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22388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CIÊNCIA POLÍTICA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66574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CIÊNCIAS AMBIENTAIS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18008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CIENCIAS DO MOVIMENTO HUMANO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846486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CIENCIAS DO PATRIMONIO CULTURAL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2725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CIENCIAS FARMACEUTICAS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51814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CURRÍCULO E GESTÃO DA ESCOLA BÁSICA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336873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DESENVOLVIMENTO SUSTENTAVEL DO TROPICO UMIDO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88274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DIREITO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44064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ECOLOGIA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993229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EDUCACAO EM CIENCIAS E MATEMATICAS (PPGECM)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9373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ENGENHARIA CIVIL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826330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3F45A9F-0973-AE46-721D-CFB97B462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46396"/>
              </p:ext>
            </p:extLst>
          </p:nvPr>
        </p:nvGraphicFramePr>
        <p:xfrm>
          <a:off x="6255828" y="2106194"/>
          <a:ext cx="5511800" cy="3629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80532942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26863565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29118924"/>
                    </a:ext>
                  </a:extLst>
                </a:gridCol>
              </a:tblGrid>
              <a:tr h="190500">
                <a:tc rowSpan="19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EDITAL 06/2025 - MESTRADO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ENGENHARIA DE INFRAESTRUTURA E DESENVOLVIMENTO ENERGÉTICO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1040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ENGENHARIA ELÉTRICA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52257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ENGENHARIA MECÂNICA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7652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ENGENHARIA QUÍMICA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20927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FARMACOLOGIA E BIOQUIMICA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257023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GEOGRAFIA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792122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HISTORIA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44464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LINGUAGENS E SABERES NA AMAZÔNIA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9336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NEUROCIÊNCIAS E COMPORTAMENTO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486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OCEANOGRAFIA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08521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ODONTOLOGIA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6917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ONCOLOGIA E CIENCIAS MEDICAS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3215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REPRODUCAO ANIMAL NA AMAZONIA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096326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SAUDE ANIMAL NA AMAZONIA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358072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SERVIÇO SOCIAL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43632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SOCIOLOGIA E ANTROPOLOGIA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714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TEORIA E PESQUISA DO COMPORTAMENTO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13975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ZOOLOGIA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866022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u="none" strike="noStrike">
                          <a:effectLst/>
                        </a:rPr>
                        <a:t>EDUCAÇÃO E CULTURA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474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04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5B686C1-C153-8822-4C76-3F1A43B346F3}"/>
              </a:ext>
            </a:extLst>
          </p:cNvPr>
          <p:cNvSpPr txBox="1"/>
          <p:nvPr/>
        </p:nvSpPr>
        <p:spPr>
          <a:xfrm>
            <a:off x="405443" y="1529672"/>
            <a:ext cx="1115395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Acompanhar o desempenho acadêmico dos bolsistas em conjunto com os orientadores;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Intermediar a comunicação entre os bolsistas e a DPE/PROPESP;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Apresentar informações e documentos referentes ao desenvolvimento e à conclusão dos Planos de Trabalho quando solicitado;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Manter atualizados os cadastros dos discentes nos sistemas SIGAA e Plataforma Sucupira;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Comunicar à DPE/PROPESP situações que impliquem suspensão, desistência ou alteração da situação da bolsa;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Encaminhar, em caso de desistência, a justificativa e os relatórios exigidos no prazo estabelecido pelo edital;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Acompanhar e garantir a entrega dos relatórios parciais anuais via SIPAC;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Orientar os bolsistas quanto às regras de manutenção da bolsa;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F85373-716B-495A-FD06-AD888D74ADE2}"/>
              </a:ext>
            </a:extLst>
          </p:cNvPr>
          <p:cNvSpPr/>
          <p:nvPr/>
        </p:nvSpPr>
        <p:spPr>
          <a:xfrm>
            <a:off x="0" y="0"/>
            <a:ext cx="12192000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BA75C2E-51AD-AEEB-6254-4678B126DA0D}"/>
              </a:ext>
            </a:extLst>
          </p:cNvPr>
          <p:cNvSpPr txBox="1">
            <a:spLocks/>
          </p:cNvSpPr>
          <p:nvPr/>
        </p:nvSpPr>
        <p:spPr>
          <a:xfrm>
            <a:off x="0" y="74776"/>
            <a:ext cx="12192000" cy="110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Obrigações do PPG, Orientador e discente</a:t>
            </a:r>
          </a:p>
        </p:txBody>
      </p:sp>
    </p:spTree>
    <p:extLst>
      <p:ext uri="{BB962C8B-B14F-4D97-AF65-F5344CB8AC3E}">
        <p14:creationId xmlns:p14="http://schemas.microsoft.com/office/powerpoint/2010/main" val="429448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5B686C1-C153-8822-4C76-3F1A43B346F3}"/>
              </a:ext>
            </a:extLst>
          </p:cNvPr>
          <p:cNvSpPr txBox="1"/>
          <p:nvPr/>
        </p:nvSpPr>
        <p:spPr>
          <a:xfrm>
            <a:off x="0" y="2089804"/>
            <a:ext cx="12192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3000" dirty="0"/>
              <a:t>🚨 Entrega de relatório parcial anual é </a:t>
            </a:r>
            <a:r>
              <a:rPr lang="pt-BR" sz="3000" b="1" dirty="0"/>
              <a:t>obrigatória: </a:t>
            </a:r>
            <a:r>
              <a:rPr lang="pt-BR" sz="3000" dirty="0"/>
              <a:t>via SIPAC (</a:t>
            </a:r>
            <a:r>
              <a:rPr lang="pt-BR" sz="3000" dirty="0" err="1"/>
              <a:t>cód</a:t>
            </a:r>
            <a:r>
              <a:rPr lang="pt-BR" sz="3000" dirty="0"/>
              <a:t> 11.72.13);</a:t>
            </a:r>
          </a:p>
          <a:p>
            <a:pPr algn="just">
              <a:buNone/>
            </a:pPr>
            <a:endParaRPr lang="pt-BR" sz="3000" dirty="0"/>
          </a:p>
          <a:p>
            <a:pPr algn="just">
              <a:buNone/>
            </a:pPr>
            <a:r>
              <a:rPr lang="pt-BR" sz="3000" dirty="0"/>
              <a:t>🚨 </a:t>
            </a:r>
            <a:r>
              <a:rPr lang="pt-BR" sz="3000" b="1" dirty="0"/>
              <a:t>Comunicação imediata</a:t>
            </a:r>
            <a:r>
              <a:rPr lang="pt-BR" sz="3000" dirty="0"/>
              <a:t> em casos de: desistências, desligamentos, trancamentos ou outras alterações que impactem a bolsa;</a:t>
            </a:r>
          </a:p>
          <a:p>
            <a:pPr algn="just">
              <a:buNone/>
            </a:pPr>
            <a:endParaRPr lang="pt-BR" sz="3000" dirty="0"/>
          </a:p>
          <a:p>
            <a:pPr algn="just">
              <a:buNone/>
            </a:pPr>
            <a:r>
              <a:rPr lang="pt-BR" sz="3000" dirty="0"/>
              <a:t>🚨 </a:t>
            </a:r>
            <a:r>
              <a:rPr lang="pt-BR" sz="3000" b="1" dirty="0"/>
              <a:t>Não é possível a substituição </a:t>
            </a:r>
            <a:r>
              <a:rPr lang="pt-BR" sz="3000" dirty="0"/>
              <a:t>de bolsistas em caso de desistência ou abandono;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0E4BAD6-E570-3A02-6BB3-EE6C00608C1A}"/>
              </a:ext>
            </a:extLst>
          </p:cNvPr>
          <p:cNvSpPr/>
          <p:nvPr/>
        </p:nvSpPr>
        <p:spPr>
          <a:xfrm>
            <a:off x="0" y="0"/>
            <a:ext cx="12258136" cy="1475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9915638-EAB1-DC60-CDE3-42D0753C8FC3}"/>
              </a:ext>
            </a:extLst>
          </p:cNvPr>
          <p:cNvSpPr txBox="1">
            <a:spLocks/>
          </p:cNvSpPr>
          <p:nvPr/>
        </p:nvSpPr>
        <p:spPr>
          <a:xfrm>
            <a:off x="1854679" y="184036"/>
            <a:ext cx="8350370" cy="1107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Obrigações do PPG, Orientador e discente</a:t>
            </a:r>
          </a:p>
        </p:txBody>
      </p:sp>
      <p:pic>
        <p:nvPicPr>
          <p:cNvPr id="5" name="Picture 2" descr="7 ideias de Símbolos | autorização de imagem, logomarca hamburgueria, nerd  loja">
            <a:extLst>
              <a:ext uri="{FF2B5EF4-FFF2-40B4-BE49-F238E27FC236}">
                <a16:creationId xmlns:a16="http://schemas.microsoft.com/office/drawing/2014/main" id="{9715612C-739B-2D2A-783C-AE2BA3AD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6951" cy="14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7 ideias de Símbolos | autorização de imagem, logomarca hamburgueria, nerd  loja">
            <a:extLst>
              <a:ext uri="{FF2B5EF4-FFF2-40B4-BE49-F238E27FC236}">
                <a16:creationId xmlns:a16="http://schemas.microsoft.com/office/drawing/2014/main" id="{AFFFBBDC-54E4-3DFD-8B2E-B6A3CADD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049" y="0"/>
            <a:ext cx="1986951" cy="14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3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860</Words>
  <Application>Microsoft Office PowerPoint</Application>
  <PresentationFormat>Widescreen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Histórico – Transição – Fluxo - CNPq</vt:lpstr>
      <vt:lpstr>Histórico – Transição – Fluxo - CNPq</vt:lpstr>
      <vt:lpstr>Editais vinculados a DPE/PROPESP</vt:lpstr>
      <vt:lpstr>Informações sobre as bolsas CNPq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 P Pinheiro</dc:creator>
  <cp:lastModifiedBy>ufpa</cp:lastModifiedBy>
  <cp:revision>31</cp:revision>
  <dcterms:created xsi:type="dcterms:W3CDTF">2026-05-14T13:54:32Z</dcterms:created>
  <dcterms:modified xsi:type="dcterms:W3CDTF">2026-06-24T16:25:06Z</dcterms:modified>
</cp:coreProperties>
</file>